
<file path=[Content_Types].xml><?xml version="1.0" encoding="utf-8"?>
<Types xmlns="http://schemas.openxmlformats.org/package/2006/content-types">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9"/>
  </p:notesMasterIdLst>
  <p:sldIdLst>
    <p:sldId id="266" r:id="rId5"/>
    <p:sldId id="271" r:id="rId6"/>
    <p:sldId id="268" r:id="rId7"/>
    <p:sldId id="269"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Onwachukwu" initials="DO" lastIdx="1" clrIdx="0">
    <p:extLst>
      <p:ext uri="{19B8F6BF-5375-455C-9EA6-DF929625EA0E}">
        <p15:presenceInfo xmlns:p15="http://schemas.microsoft.com/office/powerpoint/2012/main" userId="28054413437bc8c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5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user\Documents\Udacity%20Project%202.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user\Documents\Udacity%20Project%202.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US" dirty="0"/>
              <a:t>Total Revenue of Six NYSE Sectors from</a:t>
            </a:r>
            <a:r>
              <a:rPr lang="en-US" baseline="0" dirty="0"/>
              <a:t> 2013-2015</a:t>
            </a:r>
            <a:r>
              <a:rPr lang="en-US" dirty="0"/>
              <a:t> </a:t>
            </a:r>
          </a:p>
        </c:rich>
      </c:tx>
      <c:layout>
        <c:manualLayout>
          <c:xMode val="edge"/>
          <c:yMode val="edge"/>
          <c:x val="0.35928766048138039"/>
          <c:y val="2.7444258801521463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manualLayout>
          <c:layoutTarget val="inner"/>
          <c:xMode val="edge"/>
          <c:yMode val="edge"/>
          <c:x val="0.15325041488395183"/>
          <c:y val="9.0233752097535591E-2"/>
          <c:w val="0.75514363285064134"/>
          <c:h val="0.70623609731127224"/>
        </c:manualLayout>
      </c:layout>
      <c:barChart>
        <c:barDir val="col"/>
        <c:grouping val="clustered"/>
        <c:varyColors val="0"/>
        <c:ser>
          <c:idx val="0"/>
          <c:order val="0"/>
          <c:tx>
            <c:strRef>
              <c:f>'Summary Statistics'!$A$3</c:f>
              <c:strCache>
                <c:ptCount val="1"/>
                <c:pt idx="0">
                  <c:v>Energy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cat>
            <c:strRef>
              <c:f>'Summary Statistics'!$B$2:$D$2</c:f>
              <c:strCache>
                <c:ptCount val="3"/>
                <c:pt idx="0">
                  <c:v>2013</c:v>
                </c:pt>
                <c:pt idx="1">
                  <c:v>2014</c:v>
                </c:pt>
                <c:pt idx="2">
                  <c:v>2015</c:v>
                </c:pt>
              </c:strCache>
            </c:strRef>
          </c:cat>
          <c:val>
            <c:numRef>
              <c:f>'Summary Statistics'!$B$3:$D$3</c:f>
              <c:numCache>
                <c:formatCode>"$"#,##0</c:formatCode>
                <c:ptCount val="3"/>
                <c:pt idx="0">
                  <c:v>1343144975000</c:v>
                </c:pt>
                <c:pt idx="1">
                  <c:v>1311915971000</c:v>
                </c:pt>
                <c:pt idx="2">
                  <c:v>861802498000</c:v>
                </c:pt>
              </c:numCache>
            </c:numRef>
          </c:val>
          <c:extLst>
            <c:ext xmlns:c16="http://schemas.microsoft.com/office/drawing/2014/chart" uri="{C3380CC4-5D6E-409C-BE32-E72D297353CC}">
              <c16:uniqueId val="{00000000-DD4F-400D-ADD2-F07B9498AFCE}"/>
            </c:ext>
          </c:extLst>
        </c:ser>
        <c:ser>
          <c:idx val="1"/>
          <c:order val="1"/>
          <c:tx>
            <c:strRef>
              <c:f>'Summary Statistics'!$A$4</c:f>
              <c:strCache>
                <c:ptCount val="1"/>
                <c:pt idx="0">
                  <c:v>Financials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invertIfNegative val="0"/>
          <c:cat>
            <c:strRef>
              <c:f>'Summary Statistics'!$B$2:$D$2</c:f>
              <c:strCache>
                <c:ptCount val="3"/>
                <c:pt idx="0">
                  <c:v>2013</c:v>
                </c:pt>
                <c:pt idx="1">
                  <c:v>2014</c:v>
                </c:pt>
                <c:pt idx="2">
                  <c:v>2015</c:v>
                </c:pt>
              </c:strCache>
            </c:strRef>
          </c:cat>
          <c:val>
            <c:numRef>
              <c:f>'Summary Statistics'!$B$4:$D$4</c:f>
              <c:numCache>
                <c:formatCode>"$"#,##0</c:formatCode>
                <c:ptCount val="3"/>
                <c:pt idx="0">
                  <c:v>839516945000</c:v>
                </c:pt>
                <c:pt idx="1">
                  <c:v>849113196000</c:v>
                </c:pt>
                <c:pt idx="2">
                  <c:v>844713181000</c:v>
                </c:pt>
              </c:numCache>
            </c:numRef>
          </c:val>
          <c:extLst>
            <c:ext xmlns:c16="http://schemas.microsoft.com/office/drawing/2014/chart" uri="{C3380CC4-5D6E-409C-BE32-E72D297353CC}">
              <c16:uniqueId val="{00000001-DD4F-400D-ADD2-F07B9498AFCE}"/>
            </c:ext>
          </c:extLst>
        </c:ser>
        <c:ser>
          <c:idx val="2"/>
          <c:order val="2"/>
          <c:tx>
            <c:strRef>
              <c:f>'Summary Statistics'!$A$5</c:f>
              <c:strCache>
                <c:ptCount val="1"/>
                <c:pt idx="0">
                  <c:v>Information Technology</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invertIfNegative val="0"/>
          <c:cat>
            <c:strRef>
              <c:f>'Summary Statistics'!$B$2:$D$2</c:f>
              <c:strCache>
                <c:ptCount val="3"/>
                <c:pt idx="0">
                  <c:v>2013</c:v>
                </c:pt>
                <c:pt idx="1">
                  <c:v>2014</c:v>
                </c:pt>
                <c:pt idx="2">
                  <c:v>2015</c:v>
                </c:pt>
              </c:strCache>
            </c:strRef>
          </c:cat>
          <c:val>
            <c:numRef>
              <c:f>'Summary Statistics'!$B$5:$D$5</c:f>
              <c:numCache>
                <c:formatCode>"$"#,##0</c:formatCode>
                <c:ptCount val="3"/>
                <c:pt idx="0">
                  <c:v>847932286000</c:v>
                </c:pt>
                <c:pt idx="1">
                  <c:v>892347814000</c:v>
                </c:pt>
                <c:pt idx="2">
                  <c:v>960112380000</c:v>
                </c:pt>
              </c:numCache>
            </c:numRef>
          </c:val>
          <c:extLst>
            <c:ext xmlns:c16="http://schemas.microsoft.com/office/drawing/2014/chart" uri="{C3380CC4-5D6E-409C-BE32-E72D297353CC}">
              <c16:uniqueId val="{00000002-DD4F-400D-ADD2-F07B9498AFCE}"/>
            </c:ext>
          </c:extLst>
        </c:ser>
        <c:ser>
          <c:idx val="3"/>
          <c:order val="3"/>
          <c:tx>
            <c:strRef>
              <c:f>'Summary Statistics'!$A$6</c:f>
              <c:strCache>
                <c:ptCount val="1"/>
                <c:pt idx="0">
                  <c:v>Materials</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invertIfNegative val="0"/>
          <c:cat>
            <c:strRef>
              <c:f>'Summary Statistics'!$B$2:$D$2</c:f>
              <c:strCache>
                <c:ptCount val="3"/>
                <c:pt idx="0">
                  <c:v>2013</c:v>
                </c:pt>
                <c:pt idx="1">
                  <c:v>2014</c:v>
                </c:pt>
                <c:pt idx="2">
                  <c:v>2015</c:v>
                </c:pt>
              </c:strCache>
            </c:strRef>
          </c:cat>
          <c:val>
            <c:numRef>
              <c:f>'Summary Statistics'!$B$6:$D$6</c:f>
              <c:numCache>
                <c:formatCode>"$"#,##0</c:formatCode>
                <c:ptCount val="3"/>
                <c:pt idx="0">
                  <c:v>280102204000</c:v>
                </c:pt>
                <c:pt idx="1">
                  <c:v>290520675000</c:v>
                </c:pt>
                <c:pt idx="2">
                  <c:v>267845555000</c:v>
                </c:pt>
              </c:numCache>
            </c:numRef>
          </c:val>
          <c:extLst>
            <c:ext xmlns:c16="http://schemas.microsoft.com/office/drawing/2014/chart" uri="{C3380CC4-5D6E-409C-BE32-E72D297353CC}">
              <c16:uniqueId val="{00000003-DD4F-400D-ADD2-F07B9498AFCE}"/>
            </c:ext>
          </c:extLst>
        </c:ser>
        <c:ser>
          <c:idx val="4"/>
          <c:order val="4"/>
          <c:tx>
            <c:strRef>
              <c:f>'Summary Statistics'!$A$7</c:f>
              <c:strCache>
                <c:ptCount val="1"/>
                <c:pt idx="0">
                  <c:v>Real Estate</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c:spPr>
          <c:invertIfNegative val="0"/>
          <c:cat>
            <c:strRef>
              <c:f>'Summary Statistics'!$B$2:$D$2</c:f>
              <c:strCache>
                <c:ptCount val="3"/>
                <c:pt idx="0">
                  <c:v>2013</c:v>
                </c:pt>
                <c:pt idx="1">
                  <c:v>2014</c:v>
                </c:pt>
                <c:pt idx="2">
                  <c:v>2015</c:v>
                </c:pt>
              </c:strCache>
            </c:strRef>
          </c:cat>
          <c:val>
            <c:numRef>
              <c:f>'Summary Statistics'!$B$7:$D$7</c:f>
              <c:numCache>
                <c:formatCode>"$"#,##0</c:formatCode>
                <c:ptCount val="3"/>
                <c:pt idx="0">
                  <c:v>61899503000</c:v>
                </c:pt>
                <c:pt idx="1">
                  <c:v>68647454000</c:v>
                </c:pt>
                <c:pt idx="2">
                  <c:v>74335202000</c:v>
                </c:pt>
              </c:numCache>
            </c:numRef>
          </c:val>
          <c:extLst>
            <c:ext xmlns:c16="http://schemas.microsoft.com/office/drawing/2014/chart" uri="{C3380CC4-5D6E-409C-BE32-E72D297353CC}">
              <c16:uniqueId val="{00000004-DD4F-400D-ADD2-F07B9498AFCE}"/>
            </c:ext>
          </c:extLst>
        </c:ser>
        <c:ser>
          <c:idx val="5"/>
          <c:order val="5"/>
          <c:tx>
            <c:strRef>
              <c:f>'Summary Statistics'!$A$8</c:f>
              <c:strCache>
                <c:ptCount val="1"/>
                <c:pt idx="0">
                  <c:v>Utilities</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c:spPr>
          <c:invertIfNegative val="0"/>
          <c:cat>
            <c:strRef>
              <c:f>'Summary Statistics'!$B$2:$D$2</c:f>
              <c:strCache>
                <c:ptCount val="3"/>
                <c:pt idx="0">
                  <c:v>2013</c:v>
                </c:pt>
                <c:pt idx="1">
                  <c:v>2014</c:v>
                </c:pt>
                <c:pt idx="2">
                  <c:v>2015</c:v>
                </c:pt>
              </c:strCache>
            </c:strRef>
          </c:cat>
          <c:val>
            <c:numRef>
              <c:f>'Summary Statistics'!$B$8:$D$8</c:f>
              <c:numCache>
                <c:formatCode>"$"#,##0</c:formatCode>
                <c:ptCount val="3"/>
                <c:pt idx="0">
                  <c:v>259755001000</c:v>
                </c:pt>
                <c:pt idx="1">
                  <c:v>278082544000</c:v>
                </c:pt>
                <c:pt idx="2">
                  <c:v>270915907000</c:v>
                </c:pt>
              </c:numCache>
            </c:numRef>
          </c:val>
          <c:extLst>
            <c:ext xmlns:c16="http://schemas.microsoft.com/office/drawing/2014/chart" uri="{C3380CC4-5D6E-409C-BE32-E72D297353CC}">
              <c16:uniqueId val="{00000005-DD4F-400D-ADD2-F07B9498AFCE}"/>
            </c:ext>
          </c:extLst>
        </c:ser>
        <c:dLbls>
          <c:showLegendKey val="0"/>
          <c:showVal val="0"/>
          <c:showCatName val="0"/>
          <c:showSerName val="0"/>
          <c:showPercent val="0"/>
          <c:showBubbleSize val="0"/>
        </c:dLbls>
        <c:gapWidth val="100"/>
        <c:overlap val="-24"/>
        <c:axId val="644809496"/>
        <c:axId val="644812120"/>
      </c:barChart>
      <c:catAx>
        <c:axId val="644809496"/>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r>
                  <a:rPr lang="en-US" sz="1400"/>
                  <a:t>Sectors</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644812120"/>
        <c:crosses val="autoZero"/>
        <c:auto val="1"/>
        <c:lblAlgn val="ctr"/>
        <c:lblOffset val="100"/>
        <c:noMultiLvlLbl val="0"/>
      </c:catAx>
      <c:valAx>
        <c:axId val="644812120"/>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r>
                  <a:rPr lang="en-US" sz="1400"/>
                  <a:t>Revenue</a:t>
                </a:r>
                <a:r>
                  <a:rPr lang="en-US"/>
                  <a:t> </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en-US"/>
            </a:p>
          </c:txPr>
        </c:title>
        <c:numFmt formatCode="&quot;$&quot;#,##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644809496"/>
        <c:crosses val="autoZero"/>
        <c:crossBetween val="between"/>
      </c:valAx>
      <c:spPr>
        <a:solidFill>
          <a:schemeClr val="bg1"/>
        </a:solid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a:t>Revenue</a:t>
            </a:r>
            <a:r>
              <a:rPr lang="en-US" baseline="0"/>
              <a:t> of Information Technology Sub Sectors over 4 years</a:t>
            </a:r>
            <a:endParaRPr lang="en-US"/>
          </a:p>
        </c:rich>
      </c:tx>
      <c:layout>
        <c:manualLayout>
          <c:xMode val="edge"/>
          <c:yMode val="edge"/>
          <c:x val="0.26448412698412699"/>
          <c:y val="1.0638297872340425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lineChart>
        <c:grouping val="standard"/>
        <c:varyColors val="0"/>
        <c:ser>
          <c:idx val="0"/>
          <c:order val="0"/>
          <c:tx>
            <c:v>2013</c:v>
          </c:tx>
          <c:spPr>
            <a:ln w="22225" cap="rnd">
              <a:solidFill>
                <a:schemeClr val="accent1"/>
              </a:solidFill>
            </a:ln>
            <a:effectLst>
              <a:glow rad="139700">
                <a:schemeClr val="accent1">
                  <a:satMod val="175000"/>
                  <a:alpha val="14000"/>
                </a:schemeClr>
              </a:glow>
            </a:effectLst>
          </c:spPr>
          <c:marker>
            <c:symbol val="none"/>
          </c:marker>
          <c:cat>
            <c:strRef>
              <c:f>'Summary Statistics'!$A$47:$A$62</c:f>
              <c:strCache>
                <c:ptCount val="16"/>
                <c:pt idx="0">
                  <c:v>Application Software</c:v>
                </c:pt>
                <c:pt idx="1">
                  <c:v>Computer Hardware</c:v>
                </c:pt>
                <c:pt idx="2">
                  <c:v>Computer Storage &amp; Peripherals</c:v>
                </c:pt>
                <c:pt idx="3">
                  <c:v>Data Processing &amp; Outsourced Services</c:v>
                </c:pt>
                <c:pt idx="4">
                  <c:v>Electronic Components</c:v>
                </c:pt>
                <c:pt idx="5">
                  <c:v>Electronic Equipment &amp; Instruments</c:v>
                </c:pt>
                <c:pt idx="6">
                  <c:v>Electronic Manufacturing Services</c:v>
                </c:pt>
                <c:pt idx="7">
                  <c:v>Home Entertainment Software</c:v>
                </c:pt>
                <c:pt idx="8">
                  <c:v>Internet Software &amp; Services</c:v>
                </c:pt>
                <c:pt idx="9">
                  <c:v>IT Consulting &amp; Other Services</c:v>
                </c:pt>
                <c:pt idx="10">
                  <c:v>Networking Equipment</c:v>
                </c:pt>
                <c:pt idx="11">
                  <c:v>Semiconductor Equipment</c:v>
                </c:pt>
                <c:pt idx="12">
                  <c:v>Semiconductors</c:v>
                </c:pt>
                <c:pt idx="13">
                  <c:v>Systems Software</c:v>
                </c:pt>
                <c:pt idx="14">
                  <c:v>Technology Hardware, Storage &amp; Peripherals</c:v>
                </c:pt>
                <c:pt idx="15">
                  <c:v>Telecommunications Equipment</c:v>
                </c:pt>
              </c:strCache>
            </c:strRef>
          </c:cat>
          <c:val>
            <c:numRef>
              <c:f>'Summary Statistics'!$B$47:$B$62</c:f>
              <c:numCache>
                <c:formatCode>"$"#,##0.00</c:formatCode>
                <c:ptCount val="16"/>
                <c:pt idx="0">
                  <c:v>15965440000</c:v>
                </c:pt>
                <c:pt idx="1">
                  <c:v>283208000000</c:v>
                </c:pt>
                <c:pt idx="2">
                  <c:v>29702000000</c:v>
                </c:pt>
                <c:pt idx="3">
                  <c:v>6694986000</c:v>
                </c:pt>
                <c:pt idx="4">
                  <c:v>12433700000</c:v>
                </c:pt>
                <c:pt idx="5">
                  <c:v>1496372000</c:v>
                </c:pt>
                <c:pt idx="6">
                  <c:v>11390000000</c:v>
                </c:pt>
                <c:pt idx="7">
                  <c:v>8380000000</c:v>
                </c:pt>
                <c:pt idx="8">
                  <c:v>82547685000</c:v>
                </c:pt>
                <c:pt idx="9">
                  <c:v>127216200000</c:v>
                </c:pt>
                <c:pt idx="10">
                  <c:v>54757414000</c:v>
                </c:pt>
                <c:pt idx="11">
                  <c:v>13950697000</c:v>
                </c:pt>
                <c:pt idx="12">
                  <c:v>115899975000</c:v>
                </c:pt>
                <c:pt idx="13">
                  <c:v>79177817000</c:v>
                </c:pt>
                <c:pt idx="15">
                  <c:v>5112000000</c:v>
                </c:pt>
              </c:numCache>
            </c:numRef>
          </c:val>
          <c:smooth val="0"/>
          <c:extLst>
            <c:ext xmlns:c16="http://schemas.microsoft.com/office/drawing/2014/chart" uri="{C3380CC4-5D6E-409C-BE32-E72D297353CC}">
              <c16:uniqueId val="{00000000-9D47-47D8-9A3A-DC0099EE458B}"/>
            </c:ext>
          </c:extLst>
        </c:ser>
        <c:ser>
          <c:idx val="1"/>
          <c:order val="1"/>
          <c:tx>
            <c:v>2014</c:v>
          </c:tx>
          <c:spPr>
            <a:ln w="22225" cap="rnd">
              <a:solidFill>
                <a:schemeClr val="accent2"/>
              </a:solidFill>
            </a:ln>
            <a:effectLst>
              <a:glow rad="139700">
                <a:schemeClr val="accent2">
                  <a:satMod val="175000"/>
                  <a:alpha val="14000"/>
                </a:schemeClr>
              </a:glow>
            </a:effectLst>
          </c:spPr>
          <c:marker>
            <c:symbol val="none"/>
          </c:marker>
          <c:cat>
            <c:strRef>
              <c:f>'Summary Statistics'!$A$47:$A$62</c:f>
              <c:strCache>
                <c:ptCount val="16"/>
                <c:pt idx="0">
                  <c:v>Application Software</c:v>
                </c:pt>
                <c:pt idx="1">
                  <c:v>Computer Hardware</c:v>
                </c:pt>
                <c:pt idx="2">
                  <c:v>Computer Storage &amp; Peripherals</c:v>
                </c:pt>
                <c:pt idx="3">
                  <c:v>Data Processing &amp; Outsourced Services</c:v>
                </c:pt>
                <c:pt idx="4">
                  <c:v>Electronic Components</c:v>
                </c:pt>
                <c:pt idx="5">
                  <c:v>Electronic Equipment &amp; Instruments</c:v>
                </c:pt>
                <c:pt idx="6">
                  <c:v>Electronic Manufacturing Services</c:v>
                </c:pt>
                <c:pt idx="7">
                  <c:v>Home Entertainment Software</c:v>
                </c:pt>
                <c:pt idx="8">
                  <c:v>Internet Software &amp; Services</c:v>
                </c:pt>
                <c:pt idx="9">
                  <c:v>IT Consulting &amp; Other Services</c:v>
                </c:pt>
                <c:pt idx="10">
                  <c:v>Networking Equipment</c:v>
                </c:pt>
                <c:pt idx="11">
                  <c:v>Semiconductor Equipment</c:v>
                </c:pt>
                <c:pt idx="12">
                  <c:v>Semiconductors</c:v>
                </c:pt>
                <c:pt idx="13">
                  <c:v>Systems Software</c:v>
                </c:pt>
                <c:pt idx="14">
                  <c:v>Technology Hardware, Storage &amp; Peripherals</c:v>
                </c:pt>
                <c:pt idx="15">
                  <c:v>Telecommunications Equipment</c:v>
                </c:pt>
              </c:strCache>
            </c:strRef>
          </c:cat>
          <c:val>
            <c:numRef>
              <c:f>'Summary Statistics'!$C$47:$C$62</c:f>
              <c:numCache>
                <c:formatCode>"$"#,##0.00</c:formatCode>
                <c:ptCount val="16"/>
                <c:pt idx="0">
                  <c:v>13335965000</c:v>
                </c:pt>
                <c:pt idx="1">
                  <c:v>239446000000</c:v>
                </c:pt>
                <c:pt idx="2">
                  <c:v>28854000000</c:v>
                </c:pt>
                <c:pt idx="3">
                  <c:v>7857176000</c:v>
                </c:pt>
                <c:pt idx="4">
                  <c:v>15060500000</c:v>
                </c:pt>
                <c:pt idx="5">
                  <c:v>1530654000</c:v>
                </c:pt>
                <c:pt idx="6">
                  <c:v>11973000000</c:v>
                </c:pt>
                <c:pt idx="7">
                  <c:v>7983000000</c:v>
                </c:pt>
                <c:pt idx="8">
                  <c:v>93811516000</c:v>
                </c:pt>
                <c:pt idx="9">
                  <c:v>122595700000</c:v>
                </c:pt>
                <c:pt idx="10">
                  <c:v>53501146000</c:v>
                </c:pt>
                <c:pt idx="11">
                  <c:v>16608717000</c:v>
                </c:pt>
                <c:pt idx="12">
                  <c:v>131287825000</c:v>
                </c:pt>
                <c:pt idx="13">
                  <c:v>88367615000</c:v>
                </c:pt>
                <c:pt idx="14">
                  <c:v>55123000000</c:v>
                </c:pt>
                <c:pt idx="15">
                  <c:v>5012000000</c:v>
                </c:pt>
              </c:numCache>
            </c:numRef>
          </c:val>
          <c:smooth val="0"/>
          <c:extLst>
            <c:ext xmlns:c16="http://schemas.microsoft.com/office/drawing/2014/chart" uri="{C3380CC4-5D6E-409C-BE32-E72D297353CC}">
              <c16:uniqueId val="{00000001-9D47-47D8-9A3A-DC0099EE458B}"/>
            </c:ext>
          </c:extLst>
        </c:ser>
        <c:ser>
          <c:idx val="2"/>
          <c:order val="2"/>
          <c:tx>
            <c:v>2014</c:v>
          </c:tx>
          <c:spPr>
            <a:ln w="22225" cap="rnd">
              <a:solidFill>
                <a:schemeClr val="accent3"/>
              </a:solidFill>
            </a:ln>
            <a:effectLst>
              <a:glow rad="139700">
                <a:schemeClr val="accent3">
                  <a:satMod val="175000"/>
                  <a:alpha val="14000"/>
                </a:schemeClr>
              </a:glow>
            </a:effectLst>
          </c:spPr>
          <c:marker>
            <c:symbol val="none"/>
          </c:marker>
          <c:cat>
            <c:strRef>
              <c:f>'Summary Statistics'!$A$47:$A$62</c:f>
              <c:strCache>
                <c:ptCount val="16"/>
                <c:pt idx="0">
                  <c:v>Application Software</c:v>
                </c:pt>
                <c:pt idx="1">
                  <c:v>Computer Hardware</c:v>
                </c:pt>
                <c:pt idx="2">
                  <c:v>Computer Storage &amp; Peripherals</c:v>
                </c:pt>
                <c:pt idx="3">
                  <c:v>Data Processing &amp; Outsourced Services</c:v>
                </c:pt>
                <c:pt idx="4">
                  <c:v>Electronic Components</c:v>
                </c:pt>
                <c:pt idx="5">
                  <c:v>Electronic Equipment &amp; Instruments</c:v>
                </c:pt>
                <c:pt idx="6">
                  <c:v>Electronic Manufacturing Services</c:v>
                </c:pt>
                <c:pt idx="7">
                  <c:v>Home Entertainment Software</c:v>
                </c:pt>
                <c:pt idx="8">
                  <c:v>Internet Software &amp; Services</c:v>
                </c:pt>
                <c:pt idx="9">
                  <c:v>IT Consulting &amp; Other Services</c:v>
                </c:pt>
                <c:pt idx="10">
                  <c:v>Networking Equipment</c:v>
                </c:pt>
                <c:pt idx="11">
                  <c:v>Semiconductor Equipment</c:v>
                </c:pt>
                <c:pt idx="12">
                  <c:v>Semiconductors</c:v>
                </c:pt>
                <c:pt idx="13">
                  <c:v>Systems Software</c:v>
                </c:pt>
                <c:pt idx="14">
                  <c:v>Technology Hardware, Storage &amp; Peripherals</c:v>
                </c:pt>
                <c:pt idx="15">
                  <c:v>Telecommunications Equipment</c:v>
                </c:pt>
              </c:strCache>
            </c:strRef>
          </c:cat>
          <c:val>
            <c:numRef>
              <c:f>'Summary Statistics'!$D$47:$D$62</c:f>
              <c:numCache>
                <c:formatCode>"$"#,##0.00</c:formatCode>
                <c:ptCount val="16"/>
                <c:pt idx="0">
                  <c:v>13793711000</c:v>
                </c:pt>
                <c:pt idx="1">
                  <c:v>285178000000</c:v>
                </c:pt>
                <c:pt idx="2">
                  <c:v>28311000000</c:v>
                </c:pt>
                <c:pt idx="3">
                  <c:v>9213464000</c:v>
                </c:pt>
                <c:pt idx="4">
                  <c:v>14679700000</c:v>
                </c:pt>
                <c:pt idx="5">
                  <c:v>1557067000</c:v>
                </c:pt>
                <c:pt idx="6">
                  <c:v>12233000000</c:v>
                </c:pt>
                <c:pt idx="7">
                  <c:v>9179000000</c:v>
                </c:pt>
                <c:pt idx="8">
                  <c:v>104148247000</c:v>
                </c:pt>
                <c:pt idx="9">
                  <c:v>116271746000</c:v>
                </c:pt>
                <c:pt idx="10">
                  <c:v>55938623000</c:v>
                </c:pt>
                <c:pt idx="11">
                  <c:v>17732361000</c:v>
                </c:pt>
                <c:pt idx="12">
                  <c:v>139316972000</c:v>
                </c:pt>
                <c:pt idx="13">
                  <c:v>95369489000</c:v>
                </c:pt>
                <c:pt idx="14">
                  <c:v>52107000000</c:v>
                </c:pt>
                <c:pt idx="15">
                  <c:v>5083000000</c:v>
                </c:pt>
              </c:numCache>
            </c:numRef>
          </c:val>
          <c:smooth val="0"/>
          <c:extLst>
            <c:ext xmlns:c16="http://schemas.microsoft.com/office/drawing/2014/chart" uri="{C3380CC4-5D6E-409C-BE32-E72D297353CC}">
              <c16:uniqueId val="{00000002-9D47-47D8-9A3A-DC0099EE458B}"/>
            </c:ext>
          </c:extLst>
        </c:ser>
        <c:ser>
          <c:idx val="3"/>
          <c:order val="3"/>
          <c:tx>
            <c:v>2015</c:v>
          </c:tx>
          <c:spPr>
            <a:ln w="22225" cap="rnd">
              <a:solidFill>
                <a:schemeClr val="accent4"/>
              </a:solidFill>
            </a:ln>
            <a:effectLst>
              <a:glow rad="139700">
                <a:schemeClr val="accent4">
                  <a:satMod val="175000"/>
                  <a:alpha val="14000"/>
                </a:schemeClr>
              </a:glow>
            </a:effectLst>
          </c:spPr>
          <c:marker>
            <c:symbol val="none"/>
          </c:marker>
          <c:cat>
            <c:strRef>
              <c:f>'Summary Statistics'!$A$47:$A$62</c:f>
              <c:strCache>
                <c:ptCount val="16"/>
                <c:pt idx="0">
                  <c:v>Application Software</c:v>
                </c:pt>
                <c:pt idx="1">
                  <c:v>Computer Hardware</c:v>
                </c:pt>
                <c:pt idx="2">
                  <c:v>Computer Storage &amp; Peripherals</c:v>
                </c:pt>
                <c:pt idx="3">
                  <c:v>Data Processing &amp; Outsourced Services</c:v>
                </c:pt>
                <c:pt idx="4">
                  <c:v>Electronic Components</c:v>
                </c:pt>
                <c:pt idx="5">
                  <c:v>Electronic Equipment &amp; Instruments</c:v>
                </c:pt>
                <c:pt idx="6">
                  <c:v>Electronic Manufacturing Services</c:v>
                </c:pt>
                <c:pt idx="7">
                  <c:v>Home Entertainment Software</c:v>
                </c:pt>
                <c:pt idx="8">
                  <c:v>Internet Software &amp; Services</c:v>
                </c:pt>
                <c:pt idx="9">
                  <c:v>IT Consulting &amp; Other Services</c:v>
                </c:pt>
                <c:pt idx="10">
                  <c:v>Networking Equipment</c:v>
                </c:pt>
                <c:pt idx="11">
                  <c:v>Semiconductor Equipment</c:v>
                </c:pt>
                <c:pt idx="12">
                  <c:v>Semiconductors</c:v>
                </c:pt>
                <c:pt idx="13">
                  <c:v>Systems Software</c:v>
                </c:pt>
                <c:pt idx="14">
                  <c:v>Technology Hardware, Storage &amp; Peripherals</c:v>
                </c:pt>
                <c:pt idx="15">
                  <c:v>Telecommunications Equipment</c:v>
                </c:pt>
              </c:strCache>
            </c:strRef>
          </c:cat>
          <c:val>
            <c:numRef>
              <c:f>'Summary Statistics'!$E$47:$E$62</c:f>
              <c:numCache>
                <c:formatCode>"$"#,##0.00</c:formatCode>
                <c:ptCount val="16"/>
                <c:pt idx="0">
                  <c:v>11958530000</c:v>
                </c:pt>
                <c:pt idx="1">
                  <c:v>263877000000</c:v>
                </c:pt>
                <c:pt idx="2">
                  <c:v>24154000000</c:v>
                </c:pt>
                <c:pt idx="3">
                  <c:v>2898150000</c:v>
                </c:pt>
                <c:pt idx="4">
                  <c:v>9390000000</c:v>
                </c:pt>
                <c:pt idx="6">
                  <c:v>12238000000</c:v>
                </c:pt>
                <c:pt idx="7">
                  <c:v>4396000000</c:v>
                </c:pt>
                <c:pt idx="8">
                  <c:v>91631150000</c:v>
                </c:pt>
                <c:pt idx="9">
                  <c:v>4250447000</c:v>
                </c:pt>
                <c:pt idx="10">
                  <c:v>51242034000</c:v>
                </c:pt>
                <c:pt idx="11">
                  <c:v>19695386000</c:v>
                </c:pt>
                <c:pt idx="12">
                  <c:v>128722286000</c:v>
                </c:pt>
                <c:pt idx="13">
                  <c:v>87372230000</c:v>
                </c:pt>
                <c:pt idx="14">
                  <c:v>50123000000</c:v>
                </c:pt>
                <c:pt idx="15">
                  <c:v>7467000000</c:v>
                </c:pt>
              </c:numCache>
            </c:numRef>
          </c:val>
          <c:smooth val="0"/>
          <c:extLst>
            <c:ext xmlns:c16="http://schemas.microsoft.com/office/drawing/2014/chart" uri="{C3380CC4-5D6E-409C-BE32-E72D297353CC}">
              <c16:uniqueId val="{00000003-9D47-47D8-9A3A-DC0099EE458B}"/>
            </c:ext>
          </c:extLst>
        </c:ser>
        <c:dLbls>
          <c:showLegendKey val="0"/>
          <c:showVal val="0"/>
          <c:showCatName val="0"/>
          <c:showSerName val="0"/>
          <c:showPercent val="0"/>
          <c:showBubbleSize val="0"/>
        </c:dLbls>
        <c:smooth val="0"/>
        <c:axId val="585587344"/>
        <c:axId val="585588000"/>
      </c:lineChart>
      <c:catAx>
        <c:axId val="585587344"/>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US" sz="1600"/>
                  <a:t>Sub Sectors</a:t>
                </a:r>
                <a:r>
                  <a:rPr lang="en-US" sz="1600" baseline="0"/>
                  <a:t> </a:t>
                </a:r>
                <a:endParaRPr lang="en-US" sz="1600"/>
              </a:p>
            </c:rich>
          </c:tx>
          <c:layout>
            <c:manualLayout>
              <c:xMode val="edge"/>
              <c:yMode val="edge"/>
              <c:x val="0.57803268260784813"/>
              <c:y val="0.93443645720637603"/>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585588000"/>
        <c:crosses val="autoZero"/>
        <c:auto val="1"/>
        <c:lblAlgn val="ctr"/>
        <c:lblOffset val="100"/>
        <c:noMultiLvlLbl val="0"/>
      </c:catAx>
      <c:valAx>
        <c:axId val="58558800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US" sz="1600" i="0"/>
                  <a:t>REVENUE</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5855873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a:t>Average Revenue of Information Technology Sub Sectors</a:t>
            </a:r>
          </a:p>
          <a:p>
            <a:pPr>
              <a:defRPr/>
            </a:pPr>
            <a:endParaRPr lang="en-US"/>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manualLayout>
          <c:layoutTarget val="inner"/>
          <c:xMode val="edge"/>
          <c:yMode val="edge"/>
          <c:x val="0.11533831409170202"/>
          <c:y val="5.5938239834021269E-2"/>
          <c:w val="0.89038553652926522"/>
          <c:h val="0.71904415819380163"/>
        </c:manualLayout>
      </c:layout>
      <c:lineChart>
        <c:grouping val="standard"/>
        <c:varyColors val="0"/>
        <c:ser>
          <c:idx val="0"/>
          <c:order val="0"/>
          <c:tx>
            <c:strRef>
              <c:f>'Summary Statistics'!$I$46</c:f>
              <c:strCache>
                <c:ptCount val="1"/>
                <c:pt idx="0">
                  <c:v>Mean</c:v>
                </c:pt>
              </c:strCache>
            </c:strRef>
          </c:tx>
          <c:spPr>
            <a:ln w="22225" cap="rnd">
              <a:solidFill>
                <a:schemeClr val="accent1"/>
              </a:solidFill>
            </a:ln>
            <a:effectLst>
              <a:glow rad="139700">
                <a:schemeClr val="accent1">
                  <a:satMod val="175000"/>
                  <a:alpha val="14000"/>
                </a:schemeClr>
              </a:glow>
            </a:effectLst>
          </c:spPr>
          <c:marker>
            <c:symbol val="none"/>
          </c:marker>
          <c:cat>
            <c:strRef>
              <c:f>'Summary Statistics'!$H$47:$H$62</c:f>
              <c:strCache>
                <c:ptCount val="16"/>
                <c:pt idx="0">
                  <c:v>Application Software</c:v>
                </c:pt>
                <c:pt idx="1">
                  <c:v>Computer Hardware</c:v>
                </c:pt>
                <c:pt idx="2">
                  <c:v>Computer Storage &amp; Peripherals</c:v>
                </c:pt>
                <c:pt idx="3">
                  <c:v>Data Processing &amp; Outsourced Services</c:v>
                </c:pt>
                <c:pt idx="4">
                  <c:v>Electronic Components</c:v>
                </c:pt>
                <c:pt idx="5">
                  <c:v>Electronic Equipment &amp; Instruments</c:v>
                </c:pt>
                <c:pt idx="6">
                  <c:v>Electronic Manufacturing Services</c:v>
                </c:pt>
                <c:pt idx="7">
                  <c:v>Home Entertainment Software</c:v>
                </c:pt>
                <c:pt idx="8">
                  <c:v>Internet Software &amp; Services</c:v>
                </c:pt>
                <c:pt idx="9">
                  <c:v>IT Consulting &amp; Other Services</c:v>
                </c:pt>
                <c:pt idx="10">
                  <c:v>Networking Equipment</c:v>
                </c:pt>
                <c:pt idx="11">
                  <c:v>Semiconductor Equipment</c:v>
                </c:pt>
                <c:pt idx="12">
                  <c:v>Semiconductors</c:v>
                </c:pt>
                <c:pt idx="13">
                  <c:v>Systems Software</c:v>
                </c:pt>
                <c:pt idx="14">
                  <c:v>Technology Hardware, Storage &amp; Peripherals</c:v>
                </c:pt>
                <c:pt idx="15">
                  <c:v>Telecommunications Equipment</c:v>
                </c:pt>
              </c:strCache>
            </c:strRef>
          </c:cat>
          <c:val>
            <c:numRef>
              <c:f>'Summary Statistics'!$I$47:$I$62</c:f>
              <c:numCache>
                <c:formatCode>"$"#,##0.00</c:formatCode>
                <c:ptCount val="16"/>
                <c:pt idx="0">
                  <c:v>13763411500</c:v>
                </c:pt>
                <c:pt idx="1">
                  <c:v>267927250000</c:v>
                </c:pt>
                <c:pt idx="2">
                  <c:v>27755250000</c:v>
                </c:pt>
                <c:pt idx="3">
                  <c:v>6665944000</c:v>
                </c:pt>
                <c:pt idx="4">
                  <c:v>12890975000</c:v>
                </c:pt>
                <c:pt idx="5">
                  <c:v>1528031000</c:v>
                </c:pt>
                <c:pt idx="6">
                  <c:v>11958500000</c:v>
                </c:pt>
                <c:pt idx="7">
                  <c:v>7484500000</c:v>
                </c:pt>
                <c:pt idx="8">
                  <c:v>93034649500</c:v>
                </c:pt>
                <c:pt idx="9">
                  <c:v>92583523250</c:v>
                </c:pt>
                <c:pt idx="10">
                  <c:v>53859804250</c:v>
                </c:pt>
                <c:pt idx="11">
                  <c:v>16996790250</c:v>
                </c:pt>
                <c:pt idx="12">
                  <c:v>128806764500</c:v>
                </c:pt>
                <c:pt idx="13">
                  <c:v>87571787750</c:v>
                </c:pt>
                <c:pt idx="14">
                  <c:v>52451000000</c:v>
                </c:pt>
                <c:pt idx="15">
                  <c:v>5668500000</c:v>
                </c:pt>
              </c:numCache>
            </c:numRef>
          </c:val>
          <c:smooth val="0"/>
          <c:extLst>
            <c:ext xmlns:c16="http://schemas.microsoft.com/office/drawing/2014/chart" uri="{C3380CC4-5D6E-409C-BE32-E72D297353CC}">
              <c16:uniqueId val="{00000000-A751-4BC8-86CC-943AB4EE2539}"/>
            </c:ext>
          </c:extLst>
        </c:ser>
        <c:dLbls>
          <c:showLegendKey val="0"/>
          <c:showVal val="0"/>
          <c:showCatName val="0"/>
          <c:showSerName val="0"/>
          <c:showPercent val="0"/>
          <c:showBubbleSize val="0"/>
        </c:dLbls>
        <c:smooth val="0"/>
        <c:axId val="579990752"/>
        <c:axId val="579991736"/>
      </c:lineChart>
      <c:catAx>
        <c:axId val="579990752"/>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US" sz="1600"/>
                  <a:t>Sub</a:t>
                </a:r>
                <a:r>
                  <a:rPr lang="en-US" sz="1600" baseline="0"/>
                  <a:t> Sectors</a:t>
                </a:r>
                <a:endParaRPr lang="en-US" sz="1600"/>
              </a:p>
            </c:rich>
          </c:tx>
          <c:layout>
            <c:manualLayout>
              <c:xMode val="edge"/>
              <c:yMode val="edge"/>
              <c:x val="0.4321697324145326"/>
              <c:y val="0.95872688200373113"/>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579991736"/>
        <c:crosses val="autoZero"/>
        <c:auto val="1"/>
        <c:lblAlgn val="ctr"/>
        <c:lblOffset val="100"/>
        <c:noMultiLvlLbl val="0"/>
      </c:catAx>
      <c:valAx>
        <c:axId val="579991736"/>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a:p>
                <a:pPr>
                  <a:defRPr/>
                </a:pPr>
                <a:r>
                  <a:rPr lang="en-US" sz="1600"/>
                  <a:t>Average</a:t>
                </a:r>
              </a:p>
              <a:p>
                <a:pPr>
                  <a:defRPr/>
                </a:pPr>
                <a:r>
                  <a:rPr lang="en-US" sz="1600"/>
                  <a:t>Revenue</a:t>
                </a:r>
              </a:p>
            </c:rich>
          </c:tx>
          <c:layout>
            <c:manualLayout>
              <c:xMode val="edge"/>
              <c:yMode val="edge"/>
              <c:x val="0"/>
              <c:y val="0.45471342237961432"/>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5799907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11/25/2021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11/25/2021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11/25/2021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11/25/2021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11/25/2021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11/25/2021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11/25/2021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11/25/2021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11/25/2021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11/25/2021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11/25/2021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11/25/2021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11/25/2021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18940" y="-77263"/>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400" dirty="0">
                <a:solidFill>
                  <a:srgbClr val="FFFFFF"/>
                </a:solidFill>
                <a:latin typeface="Arial Black" panose="020B0A04020102020204" pitchFamily="34" charset="0"/>
              </a:rPr>
              <a:t>Analyze NYse data</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endParaRPr lang="en-US" sz="1800" dirty="0">
              <a:solidFill>
                <a:srgbClr val="FFFFFF"/>
              </a:solidFill>
            </a:endParaRPr>
          </a:p>
          <a:p>
            <a:pPr algn="l">
              <a:spcAft>
                <a:spcPts val="600"/>
              </a:spcAft>
            </a:pPr>
            <a:endParaRPr lang="en-US" sz="1800" dirty="0">
              <a:solidFill>
                <a:srgbClr val="FFFFFF"/>
              </a:solidFill>
            </a:endParaRP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0746CB70-9E44-448F-8514-E9BB58265A2C}"/>
              </a:ext>
            </a:extLst>
          </p:cNvPr>
          <p:cNvGraphicFramePr>
            <a:graphicFrameLocks noGrp="1"/>
          </p:cNvGraphicFramePr>
          <p:nvPr>
            <p:ph idx="1"/>
            <p:extLst>
              <p:ext uri="{D42A27DB-BD31-4B8C-83A1-F6EECF244321}">
                <p14:modId xmlns:p14="http://schemas.microsoft.com/office/powerpoint/2010/main" val="696380955"/>
              </p:ext>
            </p:extLst>
          </p:nvPr>
        </p:nvGraphicFramePr>
        <p:xfrm>
          <a:off x="1094704" y="1056069"/>
          <a:ext cx="9427335" cy="556367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A6D85B32-17C7-4D57-BEC1-CE67D2EFB9F8}"/>
              </a:ext>
            </a:extLst>
          </p:cNvPr>
          <p:cNvSpPr txBox="1"/>
          <p:nvPr/>
        </p:nvSpPr>
        <p:spPr>
          <a:xfrm>
            <a:off x="9723549" y="238259"/>
            <a:ext cx="2468451" cy="7386638"/>
          </a:xfrm>
          <a:prstGeom prst="rect">
            <a:avLst/>
          </a:prstGeom>
          <a:noFill/>
        </p:spPr>
        <p:txBody>
          <a:bodyPr wrap="square" rtlCol="0">
            <a:spAutoFit/>
          </a:bodyPr>
          <a:lstStyle/>
          <a:p>
            <a:pPr marL="171450" indent="-171450">
              <a:buFont typeface="Arial" panose="020B0604020202020204" pitchFamily="34" charset="0"/>
              <a:buChar char="•"/>
            </a:pPr>
            <a:r>
              <a:rPr lang="en-US" sz="1200" dirty="0"/>
              <a:t>New investors</a:t>
            </a:r>
            <a:r>
              <a:rPr lang="en-US" sz="1200" baseline="0" dirty="0"/>
              <a:t> should set their sights on Real Estate and Information Technology as these two sectors have the best meaned growth of all six sectors listed.</a:t>
            </a:r>
          </a:p>
          <a:p>
            <a:endParaRPr lang="en-US" sz="1200" baseline="0" dirty="0"/>
          </a:p>
          <a:p>
            <a:pPr marL="171450" indent="-171450">
              <a:buFont typeface="Arial" panose="020B0604020202020204" pitchFamily="34" charset="0"/>
              <a:buChar char="•"/>
            </a:pPr>
            <a:r>
              <a:rPr lang="en-US" sz="1200" baseline="0" dirty="0"/>
              <a:t> of all six sectors, the energy sector declined the most with -2% in 2014 and a whooping -52% in 2015, it also has the highest Standard Deviation of </a:t>
            </a:r>
            <a:r>
              <a:rPr lang="en-US" sz="1200" b="0" i="0" u="none" strike="noStrike" dirty="0">
                <a:solidFill>
                  <a:schemeClr val="tx1"/>
                </a:solidFill>
                <a:effectLst/>
                <a:latin typeface="+mn-lt"/>
                <a:ea typeface="+mn-ea"/>
                <a:cs typeface="+mn-cs"/>
              </a:rPr>
              <a:t>$269,341,162,045,</a:t>
            </a:r>
            <a:r>
              <a:rPr lang="en-US" sz="1200" b="0" i="0" u="none" strike="noStrike" baseline="0" dirty="0">
                <a:solidFill>
                  <a:schemeClr val="tx1"/>
                </a:solidFill>
                <a:effectLst/>
                <a:latin typeface="+mn-lt"/>
                <a:ea typeface="+mn-ea"/>
                <a:cs typeface="+mn-cs"/>
              </a:rPr>
              <a:t> both new and old investors should be wary of this sector for now.</a:t>
            </a:r>
          </a:p>
          <a:p>
            <a:endParaRPr lang="en-US" sz="1200" b="0" i="0" u="none" strike="noStrike"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u="none" strike="noStrike" baseline="0" dirty="0">
                <a:solidFill>
                  <a:schemeClr val="tx1"/>
                </a:solidFill>
                <a:effectLst/>
                <a:latin typeface="+mn-lt"/>
                <a:ea typeface="+mn-ea"/>
                <a:cs typeface="+mn-cs"/>
              </a:rPr>
              <a:t> The Financial sector has the lowest standard deviation of all the listed sectors, this shows us that it is a stable one as low standard deviation implies that the average revenue is not that far off of the total revenue.</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endParaRPr lang="en-US" sz="1200" dirty="0"/>
          </a:p>
          <a:p>
            <a:r>
              <a:rPr lang="en-US" sz="1200" b="0" i="0" baseline="0" dirty="0">
                <a:solidFill>
                  <a:schemeClr val="tx1"/>
                </a:solidFill>
                <a:effectLst/>
                <a:latin typeface="+mn-lt"/>
                <a:ea typeface="+mn-ea"/>
                <a:cs typeface="+mn-cs"/>
              </a:rPr>
              <a:t>The median is greater than the mean in five of the six selected companies, this indicates that the data is negatively skewed which means there would be lower returns on investments, potential investors who are out for short term gains are advised to </a:t>
            </a:r>
            <a:endParaRPr lang="en-US" sz="900" dirty="0">
              <a:effectLst/>
            </a:endParaRPr>
          </a:p>
          <a:p>
            <a:r>
              <a:rPr lang="en-US" sz="1200" dirty="0">
                <a:effectLst/>
              </a:rPr>
              <a:t>focus</a:t>
            </a:r>
            <a:r>
              <a:rPr lang="en-US" sz="1200" baseline="0" dirty="0">
                <a:effectLst/>
              </a:rPr>
              <a:t> on these sectors instead(Energy, Financials, Materials, Real Estate and Utilities).</a:t>
            </a:r>
            <a:endParaRPr lang="en-US" sz="1200" dirty="0">
              <a:effectLst/>
            </a:endParaRPr>
          </a:p>
          <a:p>
            <a:pPr marL="171450" indent="-171450">
              <a:buFont typeface="Arial" panose="020B0604020202020204" pitchFamily="34" charset="0"/>
              <a:buChar char="•"/>
            </a:pPr>
            <a:endParaRPr lang="en-US" sz="1200" dirty="0"/>
          </a:p>
          <a:p>
            <a:endParaRPr lang="en-US" dirty="0"/>
          </a:p>
        </p:txBody>
      </p:sp>
      <p:sp>
        <p:nvSpPr>
          <p:cNvPr id="2" name="TextBox 1">
            <a:extLst>
              <a:ext uri="{FF2B5EF4-FFF2-40B4-BE49-F238E27FC236}">
                <a16:creationId xmlns:a16="http://schemas.microsoft.com/office/drawing/2014/main" id="{05ED33A2-BD25-4D1A-BF52-FAA067171543}"/>
              </a:ext>
            </a:extLst>
          </p:cNvPr>
          <p:cNvSpPr txBox="1"/>
          <p:nvPr/>
        </p:nvSpPr>
        <p:spPr>
          <a:xfrm>
            <a:off x="3271234" y="238259"/>
            <a:ext cx="3335628" cy="923330"/>
          </a:xfrm>
          <a:prstGeom prst="rect">
            <a:avLst/>
          </a:prstGeom>
          <a:noFill/>
        </p:spPr>
        <p:txBody>
          <a:bodyPr wrap="square" rtlCol="0">
            <a:spAutoFit/>
          </a:bodyPr>
          <a:lstStyle/>
          <a:p>
            <a:r>
              <a:rPr lang="en-US" b="1" i="1" dirty="0">
                <a:highlight>
                  <a:srgbClr val="C0C0C0"/>
                </a:highlight>
              </a:rPr>
              <a:t>What is the mean growth of any six NYSE sectors from 2013-2015</a:t>
            </a:r>
          </a:p>
        </p:txBody>
      </p:sp>
    </p:spTree>
    <p:extLst>
      <p:ext uri="{BB962C8B-B14F-4D97-AF65-F5344CB8AC3E}">
        <p14:creationId xmlns:p14="http://schemas.microsoft.com/office/powerpoint/2010/main" val="12711860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4F254B1-9588-4010-AF97-241CB53E66C2}"/>
              </a:ext>
            </a:extLst>
          </p:cNvPr>
          <p:cNvGraphicFramePr>
            <a:graphicFrameLocks noGrp="1"/>
          </p:cNvGraphicFramePr>
          <p:nvPr>
            <p:ph idx="1"/>
            <p:extLst>
              <p:ext uri="{D42A27DB-BD31-4B8C-83A1-F6EECF244321}">
                <p14:modId xmlns:p14="http://schemas.microsoft.com/office/powerpoint/2010/main" val="2539414386"/>
              </p:ext>
            </p:extLst>
          </p:nvPr>
        </p:nvGraphicFramePr>
        <p:xfrm>
          <a:off x="838200" y="1313644"/>
          <a:ext cx="11353800" cy="5318975"/>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655F5783-8094-40F2-8629-EBECA41F377F}"/>
              </a:ext>
            </a:extLst>
          </p:cNvPr>
          <p:cNvSpPr txBox="1"/>
          <p:nvPr/>
        </p:nvSpPr>
        <p:spPr>
          <a:xfrm>
            <a:off x="4288665" y="225380"/>
            <a:ext cx="3078049" cy="923330"/>
          </a:xfrm>
          <a:prstGeom prst="rect">
            <a:avLst/>
          </a:prstGeom>
          <a:noFill/>
        </p:spPr>
        <p:txBody>
          <a:bodyPr wrap="square" rtlCol="0">
            <a:spAutoFit/>
          </a:bodyPr>
          <a:lstStyle/>
          <a:p>
            <a:r>
              <a:rPr lang="en-US" dirty="0">
                <a:highlight>
                  <a:srgbClr val="C0C0C0"/>
                </a:highlight>
              </a:rPr>
              <a:t> </a:t>
            </a:r>
            <a:r>
              <a:rPr lang="en-US" b="1" i="1" dirty="0">
                <a:highlight>
                  <a:srgbClr val="C0C0C0"/>
                </a:highlight>
              </a:rPr>
              <a:t>Which sub sectors of Information Technology is it most advisable to invest in</a:t>
            </a:r>
            <a:r>
              <a:rPr lang="en-US" dirty="0">
                <a:highlight>
                  <a:srgbClr val="C0C0C0"/>
                </a:highlight>
              </a:rPr>
              <a:t>?</a:t>
            </a:r>
          </a:p>
        </p:txBody>
      </p:sp>
    </p:spTree>
    <p:extLst>
      <p:ext uri="{BB962C8B-B14F-4D97-AF65-F5344CB8AC3E}">
        <p14:creationId xmlns:p14="http://schemas.microsoft.com/office/powerpoint/2010/main" val="3673296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0BD9408E-E91F-4520-9CD8-158E7DEB58D5}"/>
              </a:ext>
            </a:extLst>
          </p:cNvPr>
          <p:cNvGraphicFramePr>
            <a:graphicFrameLocks/>
          </p:cNvGraphicFramePr>
          <p:nvPr>
            <p:extLst>
              <p:ext uri="{D42A27DB-BD31-4B8C-83A1-F6EECF244321}">
                <p14:modId xmlns:p14="http://schemas.microsoft.com/office/powerpoint/2010/main" val="343943753"/>
              </p:ext>
            </p:extLst>
          </p:nvPr>
        </p:nvGraphicFramePr>
        <p:xfrm>
          <a:off x="244698" y="95299"/>
          <a:ext cx="9195516" cy="6408532"/>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3B314A29-0297-4E06-AFFC-AD4EAAFB3FE1}"/>
              </a:ext>
            </a:extLst>
          </p:cNvPr>
          <p:cNvSpPr txBox="1"/>
          <p:nvPr/>
        </p:nvSpPr>
        <p:spPr>
          <a:xfrm>
            <a:off x="10071279" y="95299"/>
            <a:ext cx="1970467" cy="9694962"/>
          </a:xfrm>
          <a:prstGeom prst="rect">
            <a:avLst/>
          </a:prstGeom>
          <a:noFill/>
        </p:spPr>
        <p:txBody>
          <a:bodyPr wrap="square" rtlCol="0">
            <a:spAutoFit/>
          </a:bodyPr>
          <a:lstStyle/>
          <a:p>
            <a:pPr lvl="0"/>
            <a:r>
              <a:rPr lang="en-US" sz="1200" dirty="0"/>
              <a:t>1. With</a:t>
            </a:r>
            <a:r>
              <a:rPr lang="en-US" sz="1200" baseline="0" dirty="0"/>
              <a:t> a total revenue of </a:t>
            </a:r>
            <a:r>
              <a:rPr lang="en-US" sz="1200" b="0" i="0" u="none" strike="noStrike" dirty="0">
                <a:solidFill>
                  <a:schemeClr val="tx1"/>
                </a:solidFill>
                <a:effectLst/>
                <a:latin typeface="+mn-lt"/>
                <a:ea typeface="+mn-ea"/>
                <a:cs typeface="+mn-cs"/>
              </a:rPr>
              <a:t>$1,071,709,000,000.00</a:t>
            </a:r>
            <a:r>
              <a:rPr lang="en-US" sz="1200" dirty="0"/>
              <a:t> over</a:t>
            </a:r>
            <a:r>
              <a:rPr lang="en-US" sz="1200" baseline="0" dirty="0"/>
              <a:t> four years, investors willing to diversify their portfolio in this sector should ensure computer hardware is in their plans, as even if there was slight down trend in revenue generated over the four years, we can still see the consistency.</a:t>
            </a:r>
          </a:p>
          <a:p>
            <a:pPr lvl="0"/>
            <a:r>
              <a:rPr lang="en-US" sz="1200" baseline="0" dirty="0"/>
              <a:t>2. </a:t>
            </a:r>
            <a:r>
              <a:rPr lang="en-US" sz="1200" b="0" i="0" u="none" strike="noStrike" dirty="0">
                <a:solidFill>
                  <a:schemeClr val="tx1"/>
                </a:solidFill>
                <a:effectLst/>
                <a:latin typeface="+mn-lt"/>
                <a:ea typeface="+mn-ea"/>
                <a:cs typeface="+mn-cs"/>
              </a:rPr>
              <a:t>$1,067,124,907,000</a:t>
            </a:r>
            <a:r>
              <a:rPr lang="en-US" sz="1200" b="0" i="0" u="none" strike="noStrike" baseline="0" dirty="0">
                <a:solidFill>
                  <a:schemeClr val="tx1"/>
                </a:solidFill>
                <a:effectLst/>
                <a:latin typeface="+mn-lt"/>
                <a:ea typeface="+mn-ea"/>
                <a:cs typeface="+mn-cs"/>
              </a:rPr>
              <a:t> separates all the  sub sectors  in this industry, as in the range of the total revenue of all the sub sectors.</a:t>
            </a:r>
          </a:p>
          <a:p>
            <a:pPr lvl="0"/>
            <a:r>
              <a:rPr lang="en-US" sz="1200" b="0" i="0" u="none" strike="noStrike" baseline="0" dirty="0">
                <a:solidFill>
                  <a:schemeClr val="tx1"/>
                </a:solidFill>
                <a:effectLst/>
                <a:latin typeface="+mn-lt"/>
                <a:ea typeface="+mn-ea"/>
                <a:cs typeface="+mn-cs"/>
              </a:rPr>
              <a:t>3. The most profitable companies over the past 4 years listed are </a:t>
            </a:r>
          </a:p>
          <a:p>
            <a:pPr lvl="0"/>
            <a:r>
              <a:rPr lang="en-US" sz="1200" dirty="0"/>
              <a:t>Computer Hardware, Semi Conductors, Internet Software</a:t>
            </a:r>
            <a:r>
              <a:rPr lang="en-US" sz="1200" baseline="0" dirty="0"/>
              <a:t> and Services and IT consulting and other services</a:t>
            </a:r>
            <a:r>
              <a:rPr lang="en-US" baseline="0" dirty="0"/>
              <a:t>.</a:t>
            </a:r>
          </a:p>
          <a:p>
            <a:r>
              <a:rPr lang="en-US" sz="1200" baseline="0" dirty="0"/>
              <a:t>4.</a:t>
            </a:r>
            <a:r>
              <a:rPr lang="en-US" sz="1200" baseline="0" dirty="0">
                <a:solidFill>
                  <a:schemeClr val="tx1"/>
                </a:solidFill>
                <a:effectLst/>
                <a:latin typeface="+mn-lt"/>
                <a:ea typeface="+mn-ea"/>
                <a:cs typeface="+mn-cs"/>
              </a:rPr>
              <a:t> Investors out for long term gains should focus on subsectors that are Positively Skewed, that is Mean &gt; Median. Long term investors should focus on these sub sectors as there is a higher probability for large gains that will cover the frequent small losses. Some of the sub sectors that fall under this category are </a:t>
            </a:r>
            <a:r>
              <a:rPr lang="en-US" sz="1200" b="0" i="0" u="none" strike="noStrike" dirty="0">
                <a:solidFill>
                  <a:schemeClr val="tx1"/>
                </a:solidFill>
                <a:effectLst/>
                <a:latin typeface="+mn-lt"/>
                <a:ea typeface="+mn-ea"/>
                <a:cs typeface="+mn-cs"/>
              </a:rPr>
              <a:t>Technology Hardware, Storage &amp; Peripherals</a:t>
            </a:r>
            <a:r>
              <a:rPr lang="en-US" sz="1050" dirty="0"/>
              <a:t> </a:t>
            </a:r>
            <a:r>
              <a:rPr lang="en-US" sz="1200" b="0" i="0" u="none" strike="noStrike" dirty="0">
                <a:solidFill>
                  <a:schemeClr val="tx1"/>
                </a:solidFill>
                <a:effectLst/>
                <a:latin typeface="+mn-lt"/>
                <a:ea typeface="+mn-ea"/>
                <a:cs typeface="+mn-cs"/>
              </a:rPr>
              <a:t>Telecommunications Equipment</a:t>
            </a:r>
            <a:r>
              <a:rPr lang="en-US" sz="1050" dirty="0"/>
              <a:t> </a:t>
            </a:r>
            <a:r>
              <a:rPr lang="en-US" sz="1200" dirty="0"/>
              <a:t>and</a:t>
            </a:r>
            <a:r>
              <a:rPr lang="en-US" sz="1200" baseline="0" dirty="0"/>
              <a:t> Application Software.</a:t>
            </a:r>
            <a:endParaRPr lang="en-US" sz="1050" dirty="0">
              <a:effectLst/>
            </a:endParaRPr>
          </a:p>
          <a:p>
            <a:pPr lvl="0"/>
            <a:endParaRPr lang="en-US" sz="1200" baseline="0" dirty="0"/>
          </a:p>
          <a:p>
            <a:pPr lvl="0"/>
            <a:endParaRPr lang="en-US" dirty="0"/>
          </a:p>
          <a:p>
            <a:pPr lvl="0"/>
            <a:endParaRPr lang="en-US" dirty="0"/>
          </a:p>
          <a:p>
            <a:pPr lvl="0"/>
            <a:endParaRPr lang="en-US" dirty="0"/>
          </a:p>
          <a:p>
            <a:pPr lvl="0"/>
            <a:endParaRPr lang="en-US" dirty="0"/>
          </a:p>
          <a:p>
            <a:endParaRPr lang="en-US" dirty="0"/>
          </a:p>
        </p:txBody>
      </p:sp>
    </p:spTree>
    <p:extLst>
      <p:ext uri="{BB962C8B-B14F-4D97-AF65-F5344CB8AC3E}">
        <p14:creationId xmlns:p14="http://schemas.microsoft.com/office/powerpoint/2010/main" val="193059835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90</TotalTime>
  <Words>430</Words>
  <Application>Microsoft Office PowerPoint</Application>
  <PresentationFormat>Widescreen</PresentationFormat>
  <Paragraphs>33</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Arial Black</vt:lpstr>
      <vt:lpstr>Calibri</vt:lpstr>
      <vt:lpstr>Franklin Gothic Book</vt:lpstr>
      <vt:lpstr>Crop</vt:lpstr>
      <vt:lpstr>Analyze NYse data</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Analyze NYse data</dc:title>
  <dc:creator>David Onwachukwu</dc:creator>
  <cp:lastModifiedBy>David Onwachukwu</cp:lastModifiedBy>
  <cp:revision>10</cp:revision>
  <dcterms:created xsi:type="dcterms:W3CDTF">2021-11-16T01:35:43Z</dcterms:created>
  <dcterms:modified xsi:type="dcterms:W3CDTF">2021-11-25T04:41:39Z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